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42"/>
  </p:notesMasterIdLst>
  <p:sldIdLst>
    <p:sldId id="449" r:id="rId2"/>
    <p:sldId id="354" r:id="rId3"/>
    <p:sldId id="308" r:id="rId4"/>
    <p:sldId id="325" r:id="rId5"/>
    <p:sldId id="327" r:id="rId6"/>
    <p:sldId id="307" r:id="rId7"/>
    <p:sldId id="343" r:id="rId8"/>
    <p:sldId id="450" r:id="rId9"/>
    <p:sldId id="356" r:id="rId10"/>
    <p:sldId id="351" r:id="rId11"/>
    <p:sldId id="344" r:id="rId12"/>
    <p:sldId id="451" r:id="rId13"/>
    <p:sldId id="453" r:id="rId14"/>
    <p:sldId id="455" r:id="rId15"/>
    <p:sldId id="452" r:id="rId16"/>
    <p:sldId id="454" r:id="rId17"/>
    <p:sldId id="456" r:id="rId18"/>
    <p:sldId id="366" r:id="rId19"/>
    <p:sldId id="457" r:id="rId20"/>
    <p:sldId id="465" r:id="rId21"/>
    <p:sldId id="479" r:id="rId22"/>
    <p:sldId id="464" r:id="rId23"/>
    <p:sldId id="477" r:id="rId24"/>
    <p:sldId id="478" r:id="rId25"/>
    <p:sldId id="466" r:id="rId26"/>
    <p:sldId id="467" r:id="rId27"/>
    <p:sldId id="468" r:id="rId28"/>
    <p:sldId id="458" r:id="rId29"/>
    <p:sldId id="470" r:id="rId30"/>
    <p:sldId id="469" r:id="rId31"/>
    <p:sldId id="471" r:id="rId32"/>
    <p:sldId id="472" r:id="rId33"/>
    <p:sldId id="475" r:id="rId34"/>
    <p:sldId id="476" r:id="rId35"/>
    <p:sldId id="459" r:id="rId36"/>
    <p:sldId id="474" r:id="rId37"/>
    <p:sldId id="460" r:id="rId38"/>
    <p:sldId id="473" r:id="rId39"/>
    <p:sldId id="461" r:id="rId40"/>
    <p:sldId id="448" r:id="rId41"/>
  </p:sldIdLst>
  <p:sldSz cx="12192000" cy="6858000"/>
  <p:notesSz cx="6858000" cy="9144000"/>
  <p:custDataLst>
    <p:tags r:id="rId4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29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5D13BBE5-0BEA-4494-9BEF-C8C2F48C9E2D}" type="datetimeFigureOut">
              <a:rPr lang="zh-CN" altLang="en-US" smtClean="0"/>
              <a:pPr/>
              <a:t>2021/5/20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F1CB8912-F0BA-4AD8-8415-DA1F26BCB09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484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175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48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6765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6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8299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45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1799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907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06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89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64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5021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170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056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77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4924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713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7119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9666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9488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84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046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6537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311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122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7117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8660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943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1029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747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8819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765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2276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24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781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76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2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046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41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63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ibaotu.com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11168F7-0465-4098-9FDD-3B16C455726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  <p:sldLayoutId id="2147483655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hyperlink" Target="https://gitee.com/all-about-git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9E077A-1639-4F16-866E-502DF842C5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5BEF87FD-BA18-4718-B185-8472D918AF8E}"/>
              </a:ext>
            </a:extLst>
          </p:cNvPr>
          <p:cNvSpPr/>
          <p:nvPr/>
        </p:nvSpPr>
        <p:spPr>
          <a:xfrm>
            <a:off x="8005796" y="400050"/>
            <a:ext cx="6974954" cy="6457950"/>
          </a:xfrm>
          <a:prstGeom prst="triangl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35448292-CE64-418D-A477-737AAB6D6143}"/>
              </a:ext>
            </a:extLst>
          </p:cNvPr>
          <p:cNvSpPr/>
          <p:nvPr/>
        </p:nvSpPr>
        <p:spPr>
          <a:xfrm>
            <a:off x="9418100" y="2876550"/>
            <a:ext cx="4300193" cy="3981450"/>
          </a:xfrm>
          <a:prstGeom prst="triangl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40618FEF-0F98-4E69-9E18-455D51BB4BA2}"/>
              </a:ext>
            </a:extLst>
          </p:cNvPr>
          <p:cNvSpPr/>
          <p:nvPr/>
        </p:nvSpPr>
        <p:spPr>
          <a:xfrm flipV="1">
            <a:off x="-3897975" y="0"/>
            <a:ext cx="6974954" cy="6457950"/>
          </a:xfrm>
          <a:prstGeom prst="triangl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A44B8C0-DB2B-4C7E-887B-378E8603C2E9}"/>
              </a:ext>
            </a:extLst>
          </p:cNvPr>
          <p:cNvGrpSpPr/>
          <p:nvPr/>
        </p:nvGrpSpPr>
        <p:grpSpPr>
          <a:xfrm>
            <a:off x="5464810" y="1397127"/>
            <a:ext cx="1181100" cy="1370076"/>
            <a:chOff x="5505450" y="1305687"/>
            <a:chExt cx="1181100" cy="1370076"/>
          </a:xfrm>
        </p:grpSpPr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xmlns="" id="{54E97B52-37EE-416A-AC1D-51B04CCCDBA5}"/>
                </a:ext>
              </a:extLst>
            </p:cNvPr>
            <p:cNvSpPr/>
            <p:nvPr/>
          </p:nvSpPr>
          <p:spPr>
            <a:xfrm rot="5400000">
              <a:off x="5410962" y="1400175"/>
              <a:ext cx="1370076" cy="1181100"/>
            </a:xfrm>
            <a:prstGeom prst="hexagon">
              <a:avLst/>
            </a:prstGeom>
            <a:noFill/>
            <a:ln w="38100">
              <a:gradFill flip="none" rotWithShape="1">
                <a:gsLst>
                  <a:gs pos="0">
                    <a:schemeClr val="accent1"/>
                  </a:gs>
                  <a:gs pos="81000">
                    <a:srgbClr val="298CC5">
                      <a:alpha val="34000"/>
                    </a:srgbClr>
                  </a:gs>
                  <a:gs pos="23000">
                    <a:srgbClr val="298CC5">
                      <a:alpha val="22000"/>
                    </a:srgb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椭圆 8">
              <a:extLst>
                <a:ext uri="{FF2B5EF4-FFF2-40B4-BE49-F238E27FC236}">
                  <a16:creationId xmlns:a16="http://schemas.microsoft.com/office/drawing/2014/main" xmlns="" id="{A4ADFDFD-5235-4F40-B9EB-B7745DBD826E}"/>
                </a:ext>
              </a:extLst>
            </p:cNvPr>
            <p:cNvSpPr/>
            <p:nvPr/>
          </p:nvSpPr>
          <p:spPr>
            <a:xfrm>
              <a:off x="5783580" y="1689852"/>
              <a:ext cx="624840" cy="60174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B1E5C3C-06FA-43F9-9F49-65F0128AB845}"/>
              </a:ext>
            </a:extLst>
          </p:cNvPr>
          <p:cNvSpPr txBox="1"/>
          <p:nvPr/>
        </p:nvSpPr>
        <p:spPr>
          <a:xfrm>
            <a:off x="4219525" y="3532216"/>
            <a:ext cx="37529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err="1" smtClea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zh-CN" altLang="en-US" sz="4800" b="1" dirty="0" smtClea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基础使用</a:t>
            </a:r>
            <a:endParaRPr lang="zh-CN" altLang="en-US" sz="4800" b="1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433EDBA-8DB0-44D7-8B0B-FB1A2820732F}"/>
              </a:ext>
            </a:extLst>
          </p:cNvPr>
          <p:cNvSpPr txBox="1"/>
          <p:nvPr/>
        </p:nvSpPr>
        <p:spPr>
          <a:xfrm>
            <a:off x="4892790" y="2936123"/>
            <a:ext cx="24064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2021-5-19</a:t>
            </a:r>
            <a:endParaRPr lang="zh-CN" altLang="en-US" sz="3200" dirty="0">
              <a:gradFill flip="none" rotWithShape="1">
                <a:gsLst>
                  <a:gs pos="0">
                    <a:schemeClr val="accent1"/>
                  </a:gs>
                  <a:gs pos="99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6D9926D-81BA-480B-B4C8-9371105C967A}"/>
              </a:ext>
            </a:extLst>
          </p:cNvPr>
          <p:cNvCxnSpPr>
            <a:cxnSpLocks/>
          </p:cNvCxnSpPr>
          <p:nvPr/>
        </p:nvCxnSpPr>
        <p:spPr>
          <a:xfrm flipH="1">
            <a:off x="835679" y="4423790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E97C8A0-E32C-494B-9D64-004B97D8617A}"/>
              </a:ext>
            </a:extLst>
          </p:cNvPr>
          <p:cNvCxnSpPr>
            <a:cxnSpLocks/>
          </p:cNvCxnSpPr>
          <p:nvPr/>
        </p:nvCxnSpPr>
        <p:spPr>
          <a:xfrm flipH="1">
            <a:off x="9418100" y="91960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4187BC7-425C-4D58-B405-DCC2FDC9A1F6}"/>
              </a:ext>
            </a:extLst>
          </p:cNvPr>
          <p:cNvCxnSpPr>
            <a:cxnSpLocks/>
          </p:cNvCxnSpPr>
          <p:nvPr/>
        </p:nvCxnSpPr>
        <p:spPr>
          <a:xfrm flipH="1">
            <a:off x="2136189" y="255625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F495B6C-9629-418E-A5F7-CF5BD554DEAC}"/>
              </a:ext>
            </a:extLst>
          </p:cNvPr>
          <p:cNvCxnSpPr>
            <a:cxnSpLocks/>
          </p:cNvCxnSpPr>
          <p:nvPr/>
        </p:nvCxnSpPr>
        <p:spPr>
          <a:xfrm flipH="1">
            <a:off x="7894829" y="488945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5324E56C-6428-4D49-8DD7-4217D15B5557}"/>
              </a:ext>
            </a:extLst>
          </p:cNvPr>
          <p:cNvSpPr/>
          <p:nvPr/>
        </p:nvSpPr>
        <p:spPr>
          <a:xfrm flipV="1">
            <a:off x="406400" y="0"/>
            <a:ext cx="3515050" cy="3254504"/>
          </a:xfrm>
          <a:prstGeom prst="triangl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9" name="旅行出发">
            <a:hlinkClick r:id="" action="ppaction://media"/>
            <a:extLst>
              <a:ext uri="{FF2B5EF4-FFF2-40B4-BE49-F238E27FC236}">
                <a16:creationId xmlns:a16="http://schemas.microsoft.com/office/drawing/2014/main" xmlns="" id="{079E805B-D9A6-4DAD-894F-A448F40502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86215" y="-101962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17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 animBg="1"/>
      <p:bldP spid="4" grpId="0" animBg="1"/>
      <p:bldP spid="7" grpId="0" animBg="1"/>
      <p:bldP spid="10" grpId="0"/>
      <p:bldP spid="13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89EE48CF-A7A3-42DE-A1C1-4AC5A42AA45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97" name="等腰三角形 96">
              <a:extLst>
                <a:ext uri="{FF2B5EF4-FFF2-40B4-BE49-F238E27FC236}">
                  <a16:creationId xmlns:a16="http://schemas.microsoft.com/office/drawing/2014/main" xmlns="" id="{9C3D3C42-26E0-4B16-A59D-2E9E61107DD8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98" name="等腰三角形 97">
              <a:extLst>
                <a:ext uri="{FF2B5EF4-FFF2-40B4-BE49-F238E27FC236}">
                  <a16:creationId xmlns:a16="http://schemas.microsoft.com/office/drawing/2014/main" xmlns="" id="{CCD423D6-EC9D-4862-8115-0006597F5081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4C911FA8-6707-4CA6-9659-816491BF69E5}"/>
              </a:ext>
            </a:extLst>
          </p:cNvPr>
          <p:cNvSpPr txBox="1"/>
          <p:nvPr/>
        </p:nvSpPr>
        <p:spPr>
          <a:xfrm>
            <a:off x="1097416" y="337052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2.4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命令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-3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74" y="1147234"/>
            <a:ext cx="2949196" cy="5494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8113" y="1147234"/>
            <a:ext cx="4366638" cy="55935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4751" y="1147234"/>
            <a:ext cx="3628073" cy="565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D23213F-4BE5-479C-B84B-43197E88C180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37" name="等腰三角形 36">
              <a:extLst>
                <a:ext uri="{FF2B5EF4-FFF2-40B4-BE49-F238E27FC236}">
                  <a16:creationId xmlns:a16="http://schemas.microsoft.com/office/drawing/2014/main" xmlns="" id="{BA61E6BB-F77A-4497-A40A-07D2D98DD607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xmlns="" id="{478A0F9C-16B8-44A7-BD5B-58BFF9346ED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926FD80-D105-4859-A025-1294F7192E37}"/>
              </a:ext>
            </a:extLst>
          </p:cNvPr>
          <p:cNvSpPr txBox="1"/>
          <p:nvPr/>
        </p:nvSpPr>
        <p:spPr>
          <a:xfrm>
            <a:off x="1097416" y="337052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2.5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命令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-4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513" y="935640"/>
            <a:ext cx="3421677" cy="49686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7562" y="638976"/>
            <a:ext cx="5066384" cy="605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3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C3554A3-CFAC-40EA-83C7-B4EDEEA6EF09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99AD3D00-5A76-4034-8A93-A5B6B6CFBDD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A7722C79-4208-46BC-A0C3-5574C065962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F5F9F0D-0C9D-442F-8AA3-7F54D3A0D99C}"/>
              </a:ext>
            </a:extLst>
          </p:cNvPr>
          <p:cNvSpPr txBox="1"/>
          <p:nvPr/>
        </p:nvSpPr>
        <p:spPr>
          <a:xfrm>
            <a:off x="1097416" y="337052"/>
            <a:ext cx="2566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本地目录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79512" y="1010343"/>
            <a:ext cx="9008283" cy="524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2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C3554A3-CFAC-40EA-83C7-B4EDEEA6EF09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99AD3D00-5A76-4034-8A93-A5B6B6CFBDD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A7722C79-4208-46BC-A0C3-5574C065962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F5F9F0D-0C9D-442F-8AA3-7F54D3A0D99C}"/>
              </a:ext>
            </a:extLst>
          </p:cNvPr>
          <p:cNvSpPr txBox="1"/>
          <p:nvPr/>
        </p:nvSpPr>
        <p:spPr>
          <a:xfrm>
            <a:off x="1097415" y="337052"/>
            <a:ext cx="88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3.1Eclipse-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集成</a:t>
            </a:r>
            <a:r>
              <a:rPr lang="en-US" altLang="zh-CN" sz="3200" b="1" dirty="0" err="1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513" y="1256224"/>
            <a:ext cx="4031329" cy="26824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179" y="3251382"/>
            <a:ext cx="7292972" cy="29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C3554A3-CFAC-40EA-83C7-B4EDEEA6EF09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99AD3D00-5A76-4034-8A93-A5B6B6CFBDD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A7722C79-4208-46BC-A0C3-5574C065962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F5F9F0D-0C9D-442F-8AA3-7F54D3A0D99C}"/>
              </a:ext>
            </a:extLst>
          </p:cNvPr>
          <p:cNvSpPr txBox="1"/>
          <p:nvPr/>
        </p:nvSpPr>
        <p:spPr>
          <a:xfrm>
            <a:off x="1097415" y="337052"/>
            <a:ext cx="88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3.1Eclipse-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配置提交用户和邮箱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6052018" y="3303230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配置改之后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813550" y="1063691"/>
            <a:ext cx="3379693" cy="7174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默认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用户：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user.name</a:t>
            </a:r>
          </a:p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邮箱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: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user.email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509" y="3673240"/>
            <a:ext cx="5677392" cy="3116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010" y="1256224"/>
            <a:ext cx="3353091" cy="2072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463" y="2046297"/>
            <a:ext cx="5208656" cy="390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4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C3554A3-CFAC-40EA-83C7-B4EDEEA6EF09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99AD3D00-5A76-4034-8A93-A5B6B6CFBDD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A7722C79-4208-46BC-A0C3-5574C065962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F5F9F0D-0C9D-442F-8AA3-7F54D3A0D99C}"/>
              </a:ext>
            </a:extLst>
          </p:cNvPr>
          <p:cNvSpPr txBox="1"/>
          <p:nvPr/>
        </p:nvSpPr>
        <p:spPr>
          <a:xfrm>
            <a:off x="1097416" y="337052"/>
            <a:ext cx="5856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3.1Eclipse-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配置提交暂存区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1323543" y="4007861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提交配置改之前：手动点击“</a:t>
            </a:r>
            <a:r>
              <a:rPr lang="en-US" altLang="zh-CN" sz="1200" dirty="0" smtClean="0">
                <a:solidFill>
                  <a:srgbClr val="FF000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+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”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5555412" y="921827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配置改之后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1323542" y="932889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默认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配置之前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5454515" y="3958904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提交配置改之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626" y="1143159"/>
            <a:ext cx="3133364" cy="29074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066" y="4341084"/>
            <a:ext cx="3957662" cy="24224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714" y="1143159"/>
            <a:ext cx="3049293" cy="28311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5413" y="4239112"/>
            <a:ext cx="3959524" cy="24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30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C3554A3-CFAC-40EA-83C7-B4EDEEA6EF09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99AD3D00-5A76-4034-8A93-A5B6B6CFBDD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A7722C79-4208-46BC-A0C3-5574C0659629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F5F9F0D-0C9D-442F-8AA3-7F54D3A0D99C}"/>
              </a:ext>
            </a:extLst>
          </p:cNvPr>
          <p:cNvSpPr txBox="1"/>
          <p:nvPr/>
        </p:nvSpPr>
        <p:spPr>
          <a:xfrm>
            <a:off x="1097416" y="337052"/>
            <a:ext cx="55290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3.1Eclipse-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资源显示方式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1323543" y="4007861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显示方式配置改之前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135" y="4324270"/>
            <a:ext cx="3591338" cy="236348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5555412" y="921827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配置改之后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516" y="1232331"/>
            <a:ext cx="3455748" cy="283410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1323542" y="932889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默认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配置之前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5413" y="1224668"/>
            <a:ext cx="3667750" cy="288565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5454515" y="3958904"/>
            <a:ext cx="3379693" cy="302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显示方式配置改之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后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5412" y="4159281"/>
            <a:ext cx="3109229" cy="26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4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D4138ED-7F5F-43EC-84B3-6B78E151ABE4}"/>
              </a:ext>
            </a:extLst>
          </p:cNvPr>
          <p:cNvGrpSpPr/>
          <p:nvPr/>
        </p:nvGrpSpPr>
        <p:grpSpPr>
          <a:xfrm>
            <a:off x="8619556" y="1852147"/>
            <a:ext cx="2273038" cy="822725"/>
            <a:chOff x="7226954" y="1431176"/>
            <a:chExt cx="2273038" cy="82272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91E083B-4CE5-4E2B-A0CA-C8FB7EC98828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注册用户、分配权限、创建分组、创建项目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6B1D3E7C-E664-44C8-8347-3275BACEE4F9}"/>
                </a:ext>
              </a:extLst>
            </p:cNvPr>
            <p:cNvSpPr txBox="1"/>
            <p:nvPr/>
          </p:nvSpPr>
          <p:spPr>
            <a:xfrm>
              <a:off x="7226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GitLab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私服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FA9EB68-3A54-4919-A007-A8B4098F4C75}"/>
              </a:ext>
            </a:extLst>
          </p:cNvPr>
          <p:cNvGrpSpPr/>
          <p:nvPr/>
        </p:nvGrpSpPr>
        <p:grpSpPr>
          <a:xfrm>
            <a:off x="8619555" y="3763211"/>
            <a:ext cx="2905336" cy="647293"/>
            <a:chOff x="7226953" y="1431176"/>
            <a:chExt cx="2905336" cy="64729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326CC4E-17C1-4228-B5FE-53B1D23C970F}"/>
                </a:ext>
              </a:extLst>
            </p:cNvPr>
            <p:cNvSpPr txBox="1"/>
            <p:nvPr/>
          </p:nvSpPr>
          <p:spPr>
            <a:xfrm>
              <a:off x="7226954" y="1810703"/>
              <a:ext cx="2672422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拉取、修改、提交、推送、撤销、切换分支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CDFAA1AE-105C-46A3-A801-4AB40BA853AE}"/>
                </a:ext>
              </a:extLst>
            </p:cNvPr>
            <p:cNvSpPr txBox="1"/>
            <p:nvPr/>
          </p:nvSpPr>
          <p:spPr>
            <a:xfrm>
              <a:off x="7226953" y="1431176"/>
              <a:ext cx="2905336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IDE-</a:t>
              </a:r>
              <a:r>
                <a:rPr lang="en-US" altLang="zh-CN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VSCode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常规操作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F681764-4B87-4898-936A-ABEA7F486E77}"/>
              </a:ext>
            </a:extLst>
          </p:cNvPr>
          <p:cNvGrpSpPr/>
          <p:nvPr/>
        </p:nvGrpSpPr>
        <p:grpSpPr>
          <a:xfrm>
            <a:off x="1009291" y="4728952"/>
            <a:ext cx="2666356" cy="992580"/>
            <a:chOff x="7226954" y="1431176"/>
            <a:chExt cx="2273038" cy="99258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ED63550-E565-4E27-8166-6D6C4C088496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6130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模拟典型案例本地库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-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远程库同步</a:t>
              </a:r>
              <a:endPara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（开发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-&gt;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主干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-&gt;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标签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-&gt;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标签分支</a:t>
              </a:r>
              <a:r>
                <a:rPr lang="en-US" altLang="zh-CN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-</a:t>
              </a: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合并分支）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09391F3-44DF-42F9-B1DF-63D3D429FD82}"/>
                </a:ext>
              </a:extLst>
            </p:cNvPr>
            <p:cNvSpPr txBox="1"/>
            <p:nvPr/>
          </p:nvSpPr>
          <p:spPr>
            <a:xfrm>
              <a:off x="7424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Git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分支同步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2441098-BA80-4EC7-B1E2-9D4AEC5285E8}"/>
              </a:ext>
            </a:extLst>
          </p:cNvPr>
          <p:cNvGrpSpPr/>
          <p:nvPr/>
        </p:nvGrpSpPr>
        <p:grpSpPr>
          <a:xfrm>
            <a:off x="-189780" y="2783941"/>
            <a:ext cx="3865428" cy="647293"/>
            <a:chOff x="7226954" y="1431176"/>
            <a:chExt cx="2273038" cy="64729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1CB17D2-4D0C-42D6-B568-C99561AB184D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拉取、修改、提交、推送、撤销、切换分支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A59ABE3A-2436-45DA-B71E-CD8BFA411916}"/>
                </a:ext>
              </a:extLst>
            </p:cNvPr>
            <p:cNvSpPr txBox="1"/>
            <p:nvPr/>
          </p:nvSpPr>
          <p:spPr>
            <a:xfrm>
              <a:off x="7424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IDE-Eclipse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常规操作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DFEA17A-905B-4B20-A737-98141F0CAF3B}"/>
              </a:ext>
            </a:extLst>
          </p:cNvPr>
          <p:cNvGrpSpPr/>
          <p:nvPr/>
        </p:nvGrpSpPr>
        <p:grpSpPr>
          <a:xfrm>
            <a:off x="3791743" y="1531741"/>
            <a:ext cx="4711717" cy="4515244"/>
            <a:chOff x="3791743" y="1531741"/>
            <a:chExt cx="4711717" cy="4515244"/>
          </a:xfrm>
        </p:grpSpPr>
        <p:grpSp>
          <p:nvGrpSpPr>
            <p:cNvPr id="4" name="îşľíḋè">
              <a:extLst>
                <a:ext uri="{FF2B5EF4-FFF2-40B4-BE49-F238E27FC236}">
                  <a16:creationId xmlns:a16="http://schemas.microsoft.com/office/drawing/2014/main" xmlns="" id="{E1D1B9E8-4C94-4C80-A5A2-7E7729E3787E}"/>
                </a:ext>
              </a:extLst>
            </p:cNvPr>
            <p:cNvGrpSpPr/>
            <p:nvPr/>
          </p:nvGrpSpPr>
          <p:grpSpPr>
            <a:xfrm>
              <a:off x="3791743" y="1531741"/>
              <a:ext cx="4711717" cy="4515244"/>
              <a:chOff x="3791743" y="1362956"/>
              <a:chExt cx="4711717" cy="4515244"/>
            </a:xfrm>
          </p:grpSpPr>
          <p:sp>
            <p:nvSpPr>
              <p:cNvPr id="17" name="iṡḷïḓè">
                <a:extLst>
                  <a:ext uri="{FF2B5EF4-FFF2-40B4-BE49-F238E27FC236}">
                    <a16:creationId xmlns:a16="http://schemas.microsoft.com/office/drawing/2014/main" xmlns="" id="{B7307F44-1BC2-4AD2-BA65-67695E52EC08}"/>
                  </a:ext>
                </a:extLst>
              </p:cNvPr>
              <p:cNvSpPr/>
              <p:nvPr/>
            </p:nvSpPr>
            <p:spPr bwMode="auto">
              <a:xfrm rot="10800000" flipH="1" flipV="1">
                <a:off x="7542721" y="1809824"/>
                <a:ext cx="748451" cy="748451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8" name="î$ļîďé">
                <a:extLst>
                  <a:ext uri="{FF2B5EF4-FFF2-40B4-BE49-F238E27FC236}">
                    <a16:creationId xmlns:a16="http://schemas.microsoft.com/office/drawing/2014/main" xmlns="" id="{E3E8B5E5-544C-4D03-BADB-F9C8E5B7DA9E}"/>
                  </a:ext>
                </a:extLst>
              </p:cNvPr>
              <p:cNvSpPr/>
              <p:nvPr/>
            </p:nvSpPr>
            <p:spPr bwMode="auto">
              <a:xfrm rot="10800000" flipV="1">
                <a:off x="3945178" y="2768900"/>
                <a:ext cx="748451" cy="748451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9" name="iS1ïḋè">
                <a:extLst>
                  <a:ext uri="{FF2B5EF4-FFF2-40B4-BE49-F238E27FC236}">
                    <a16:creationId xmlns:a16="http://schemas.microsoft.com/office/drawing/2014/main" xmlns="" id="{D53F7FAD-4C90-4900-8D33-37BA9FE06F02}"/>
                  </a:ext>
                </a:extLst>
              </p:cNvPr>
              <p:cNvSpPr/>
              <p:nvPr/>
            </p:nvSpPr>
            <p:spPr bwMode="auto">
              <a:xfrm rot="10800000" flipH="1" flipV="1">
                <a:off x="7542721" y="3727982"/>
                <a:ext cx="748451" cy="748451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grpSp>
            <p:nvGrpSpPr>
              <p:cNvPr id="20" name="ïṣļïḍè">
                <a:extLst>
                  <a:ext uri="{FF2B5EF4-FFF2-40B4-BE49-F238E27FC236}">
                    <a16:creationId xmlns:a16="http://schemas.microsoft.com/office/drawing/2014/main" xmlns="" id="{8C061D36-7CA6-43F0-90FC-8F66B404A856}"/>
                  </a:ext>
                </a:extLst>
              </p:cNvPr>
              <p:cNvGrpSpPr/>
              <p:nvPr/>
            </p:nvGrpSpPr>
            <p:grpSpPr>
              <a:xfrm>
                <a:off x="3791743" y="1628800"/>
                <a:ext cx="4711717" cy="3927916"/>
                <a:chOff x="3713177" y="1523944"/>
                <a:chExt cx="3555152" cy="3927916"/>
              </a:xfrm>
            </p:grpSpPr>
            <p:sp>
              <p:nvSpPr>
                <p:cNvPr id="26" name="ïṡļïdè">
                  <a:extLst>
                    <a:ext uri="{FF2B5EF4-FFF2-40B4-BE49-F238E27FC236}">
                      <a16:creationId xmlns:a16="http://schemas.microsoft.com/office/drawing/2014/main" xmlns="" id="{E7F63F7E-40AF-4C37-9B39-1D01E1E10B1F}"/>
                    </a:ext>
                  </a:extLst>
                </p:cNvPr>
                <p:cNvSpPr/>
                <p:nvPr/>
              </p:nvSpPr>
              <p:spPr bwMode="auto">
                <a:xfrm rot="16200000" flipV="1">
                  <a:off x="5826854" y="1135189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7" name="íṣḷîďè">
                  <a:extLst>
                    <a:ext uri="{FF2B5EF4-FFF2-40B4-BE49-F238E27FC236}">
                      <a16:creationId xmlns:a16="http://schemas.microsoft.com/office/drawing/2014/main" xmlns="" id="{7A0C75C9-CE80-4A57-BD26-235FD2794198}"/>
                    </a:ext>
                  </a:extLst>
                </p:cNvPr>
                <p:cNvSpPr/>
                <p:nvPr/>
              </p:nvSpPr>
              <p:spPr bwMode="auto">
                <a:xfrm rot="5400000" flipH="1" flipV="1">
                  <a:off x="4102959" y="2094264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8" name="iṧļiďé">
                  <a:extLst>
                    <a:ext uri="{FF2B5EF4-FFF2-40B4-BE49-F238E27FC236}">
                      <a16:creationId xmlns:a16="http://schemas.microsoft.com/office/drawing/2014/main" xmlns="" id="{CF38011F-32FF-43B6-8074-B83718D5968B}"/>
                    </a:ext>
                  </a:extLst>
                </p:cNvPr>
                <p:cNvSpPr/>
                <p:nvPr/>
              </p:nvSpPr>
              <p:spPr bwMode="auto">
                <a:xfrm rot="16200000" flipV="1">
                  <a:off x="5826854" y="3053347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9" name="îśḻíḓe">
                  <a:extLst>
                    <a:ext uri="{FF2B5EF4-FFF2-40B4-BE49-F238E27FC236}">
                      <a16:creationId xmlns:a16="http://schemas.microsoft.com/office/drawing/2014/main" xmlns="" id="{242EB859-15E8-49B0-807B-81404F2AB80F}"/>
                    </a:ext>
                  </a:extLst>
                </p:cNvPr>
                <p:cNvSpPr/>
                <p:nvPr/>
              </p:nvSpPr>
              <p:spPr bwMode="auto">
                <a:xfrm rot="5400000" flipH="1" flipV="1">
                  <a:off x="4101932" y="4010385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</p:grpSp>
          <p:sp>
            <p:nvSpPr>
              <p:cNvPr id="21" name="ïṡliḑe">
                <a:extLst>
                  <a:ext uri="{FF2B5EF4-FFF2-40B4-BE49-F238E27FC236}">
                    <a16:creationId xmlns:a16="http://schemas.microsoft.com/office/drawing/2014/main" xmlns="" id="{42D74FC0-B11B-4BBD-A245-DE8767DC2E44}"/>
                  </a:ext>
                </a:extLst>
              </p:cNvPr>
              <p:cNvSpPr/>
              <p:nvPr/>
            </p:nvSpPr>
            <p:spPr bwMode="auto">
              <a:xfrm rot="10800000" flipV="1">
                <a:off x="3944152" y="4685020"/>
                <a:ext cx="748451" cy="748451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2" name="í$1ïḋè">
                <a:extLst>
                  <a:ext uri="{FF2B5EF4-FFF2-40B4-BE49-F238E27FC236}">
                    <a16:creationId xmlns:a16="http://schemas.microsoft.com/office/drawing/2014/main" xmlns="" id="{24E88488-BB80-40E4-89FF-7712B6B4F1DD}"/>
                  </a:ext>
                </a:extLst>
              </p:cNvPr>
              <p:cNvSpPr/>
              <p:nvPr/>
            </p:nvSpPr>
            <p:spPr>
              <a:xfrm>
                <a:off x="5289664" y="1362956"/>
                <a:ext cx="687102" cy="687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3" name="î$líḍe">
                <a:extLst>
                  <a:ext uri="{FF2B5EF4-FFF2-40B4-BE49-F238E27FC236}">
                    <a16:creationId xmlns:a16="http://schemas.microsoft.com/office/drawing/2014/main" xmlns="" id="{45C991FA-46A7-4593-A888-F139B0623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0047" y="1552298"/>
                <a:ext cx="306336" cy="308418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4" name="îşliḑe">
                <a:extLst>
                  <a:ext uri="{FF2B5EF4-FFF2-40B4-BE49-F238E27FC236}">
                    <a16:creationId xmlns:a16="http://schemas.microsoft.com/office/drawing/2014/main" xmlns="" id="{C1C5DAC4-4A57-42BB-8F91-A910B260CA5F}"/>
                  </a:ext>
                </a:extLst>
              </p:cNvPr>
              <p:cNvSpPr/>
              <p:nvPr/>
            </p:nvSpPr>
            <p:spPr>
              <a:xfrm>
                <a:off x="6292674" y="5191098"/>
                <a:ext cx="687102" cy="687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5" name="iş1îḍê">
                <a:extLst>
                  <a:ext uri="{FF2B5EF4-FFF2-40B4-BE49-F238E27FC236}">
                    <a16:creationId xmlns:a16="http://schemas.microsoft.com/office/drawing/2014/main" xmlns="" id="{EE365FCF-3FE0-41F8-8E75-B10BFC2FA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5842" y="5381115"/>
                <a:ext cx="380766" cy="30706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  <p:sp>
          <p:nvSpPr>
            <p:cNvPr id="42" name="íṡḷîḋe">
              <a:extLst>
                <a:ext uri="{FF2B5EF4-FFF2-40B4-BE49-F238E27FC236}">
                  <a16:creationId xmlns:a16="http://schemas.microsoft.com/office/drawing/2014/main" xmlns="" id="{FCE5CF2A-7346-4B1F-B42B-BFD541310B3F}"/>
                </a:ext>
              </a:extLst>
            </p:cNvPr>
            <p:cNvSpPr/>
            <p:nvPr/>
          </p:nvSpPr>
          <p:spPr>
            <a:xfrm>
              <a:off x="7587132" y="2171657"/>
              <a:ext cx="674347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4.1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3" name="íṡḷîḋe">
              <a:extLst>
                <a:ext uri="{FF2B5EF4-FFF2-40B4-BE49-F238E27FC236}">
                  <a16:creationId xmlns:a16="http://schemas.microsoft.com/office/drawing/2014/main" xmlns="" id="{8EFD5C4C-5DAB-46B6-9138-94452D0B9466}"/>
                </a:ext>
              </a:extLst>
            </p:cNvPr>
            <p:cNvSpPr/>
            <p:nvPr/>
          </p:nvSpPr>
          <p:spPr>
            <a:xfrm>
              <a:off x="3966356" y="3127245"/>
              <a:ext cx="683281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4.2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4" name="íṡḷîḋe">
              <a:extLst>
                <a:ext uri="{FF2B5EF4-FFF2-40B4-BE49-F238E27FC236}">
                  <a16:creationId xmlns:a16="http://schemas.microsoft.com/office/drawing/2014/main" xmlns="" id="{BD56D822-C562-4665-BC65-D1E2259C8E0D}"/>
                </a:ext>
              </a:extLst>
            </p:cNvPr>
            <p:cNvSpPr/>
            <p:nvPr/>
          </p:nvSpPr>
          <p:spPr>
            <a:xfrm>
              <a:off x="3966357" y="5043365"/>
              <a:ext cx="683280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4.4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5" name="íṡḷîḋe">
              <a:extLst>
                <a:ext uri="{FF2B5EF4-FFF2-40B4-BE49-F238E27FC236}">
                  <a16:creationId xmlns:a16="http://schemas.microsoft.com/office/drawing/2014/main" xmlns="" id="{7F8ECBAC-F75B-401B-B6A5-3A8E367D887F}"/>
                </a:ext>
              </a:extLst>
            </p:cNvPr>
            <p:cNvSpPr/>
            <p:nvPr/>
          </p:nvSpPr>
          <p:spPr>
            <a:xfrm>
              <a:off x="7587132" y="4082678"/>
              <a:ext cx="651093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4.3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6C9870B-40D0-43F5-94BB-F1811A18396E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2590BD66-2CE9-4D1B-8EA8-8F570B3050E3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F059E40B-7DFF-4B6D-8E97-D6D783E3F8BA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FD4CDEC-5A31-45E9-9980-AC6712D526F1}"/>
              </a:ext>
            </a:extLst>
          </p:cNvPr>
          <p:cNvSpPr txBox="1"/>
          <p:nvPr/>
        </p:nvSpPr>
        <p:spPr>
          <a:xfrm>
            <a:off x="1097416" y="337052"/>
            <a:ext cx="23198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典型案例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7281559-8446-41FE-BE7A-6346C5695AB0}"/>
              </a:ext>
            </a:extLst>
          </p:cNvPr>
          <p:cNvSpPr txBox="1"/>
          <p:nvPr/>
        </p:nvSpPr>
        <p:spPr>
          <a:xfrm>
            <a:off x="1744401" y="824928"/>
            <a:ext cx="8434773" cy="9343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案例环境基于：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Eclipse4.7.2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Visual Studio Code 1.54.3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Java1.7.80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Maven3.1.1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Git2.31.0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、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</a:rPr>
              <a:t>GitLab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</a:rPr>
              <a:t> Community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</a:rPr>
              <a:t>Edition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GitLab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http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://fzhaitaiinc.com:56702/users/sign_in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49" y="974258"/>
            <a:ext cx="830652" cy="7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3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44614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注册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733" y="1414270"/>
            <a:ext cx="8912429" cy="4377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25" y="1309146"/>
            <a:ext cx="3314987" cy="45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1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4294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分组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291" y="1256224"/>
            <a:ext cx="5841164" cy="4816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3768" y="2355712"/>
            <a:ext cx="564690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7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6D4138ED-7F5F-43EC-84B3-6B78E151ABE4}"/>
              </a:ext>
            </a:extLst>
          </p:cNvPr>
          <p:cNvGrpSpPr/>
          <p:nvPr/>
        </p:nvGrpSpPr>
        <p:grpSpPr>
          <a:xfrm>
            <a:off x="8619556" y="1852147"/>
            <a:ext cx="2273038" cy="985077"/>
            <a:chOff x="7226954" y="1431176"/>
            <a:chExt cx="2273038" cy="98507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591E083B-4CE5-4E2B-A0CA-C8FB7EC98828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6055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The user can demonstrate on a projector or computer, or print the presentation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6B1D3E7C-E664-44C8-8347-3275BACEE4F9}"/>
                </a:ext>
              </a:extLst>
            </p:cNvPr>
            <p:cNvSpPr txBox="1"/>
            <p:nvPr/>
          </p:nvSpPr>
          <p:spPr>
            <a:xfrm>
              <a:off x="7226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简介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FA9EB68-3A54-4919-A007-A8B4098F4C75}"/>
              </a:ext>
            </a:extLst>
          </p:cNvPr>
          <p:cNvGrpSpPr/>
          <p:nvPr/>
        </p:nvGrpSpPr>
        <p:grpSpPr>
          <a:xfrm>
            <a:off x="8619555" y="3763211"/>
            <a:ext cx="2448135" cy="985077"/>
            <a:chOff x="7226953" y="1431176"/>
            <a:chExt cx="2448135" cy="98507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0326CC4E-17C1-4228-B5FE-53B1D23C970F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6055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The user can demonstrate on a projector or computer, or print the presentation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CDFAA1AE-105C-46A3-A801-4AB40BA853AE}"/>
                </a:ext>
              </a:extLst>
            </p:cNvPr>
            <p:cNvSpPr txBox="1"/>
            <p:nvPr/>
          </p:nvSpPr>
          <p:spPr>
            <a:xfrm>
              <a:off x="7226953" y="1431176"/>
              <a:ext cx="2448135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Eclipse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配置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F681764-4B87-4898-936A-ABEA7F486E77}"/>
              </a:ext>
            </a:extLst>
          </p:cNvPr>
          <p:cNvGrpSpPr/>
          <p:nvPr/>
        </p:nvGrpSpPr>
        <p:grpSpPr>
          <a:xfrm>
            <a:off x="1402609" y="4728952"/>
            <a:ext cx="2273038" cy="985077"/>
            <a:chOff x="7226954" y="1431176"/>
            <a:chExt cx="2273038" cy="98507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ED63550-E565-4E27-8166-6D6C4C088496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6055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The user can demonstrate on a projector or computer, or print the presentation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809391F3-44DF-42F9-B1DF-63D3D429FD82}"/>
                </a:ext>
              </a:extLst>
            </p:cNvPr>
            <p:cNvSpPr txBox="1"/>
            <p:nvPr/>
          </p:nvSpPr>
          <p:spPr>
            <a:xfrm>
              <a:off x="7424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典型案例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F2441098-BA80-4EC7-B1E2-9D4AEC5285E8}"/>
              </a:ext>
            </a:extLst>
          </p:cNvPr>
          <p:cNvGrpSpPr/>
          <p:nvPr/>
        </p:nvGrpSpPr>
        <p:grpSpPr>
          <a:xfrm>
            <a:off x="1402609" y="2783941"/>
            <a:ext cx="2273038" cy="985077"/>
            <a:chOff x="7226954" y="1431176"/>
            <a:chExt cx="2273038" cy="98507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1CB17D2-4D0C-42D6-B568-C99561AB184D}"/>
                </a:ext>
              </a:extLst>
            </p:cNvPr>
            <p:cNvSpPr txBox="1"/>
            <p:nvPr/>
          </p:nvSpPr>
          <p:spPr>
            <a:xfrm>
              <a:off x="7226954" y="1810703"/>
              <a:ext cx="2273038" cy="60555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The user can demonstrate on a projector or computer, or print the presentation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A59ABE3A-2436-45DA-B71E-CD8BFA411916}"/>
                </a:ext>
              </a:extLst>
            </p:cNvPr>
            <p:cNvSpPr txBox="1"/>
            <p:nvPr/>
          </p:nvSpPr>
          <p:spPr>
            <a:xfrm>
              <a:off x="7424954" y="1431176"/>
              <a:ext cx="2075038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常用命令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DFEA17A-905B-4B20-A737-98141F0CAF3B}"/>
              </a:ext>
            </a:extLst>
          </p:cNvPr>
          <p:cNvGrpSpPr/>
          <p:nvPr/>
        </p:nvGrpSpPr>
        <p:grpSpPr>
          <a:xfrm>
            <a:off x="3791743" y="1531741"/>
            <a:ext cx="4711717" cy="4515244"/>
            <a:chOff x="3791743" y="1531741"/>
            <a:chExt cx="4711717" cy="4515244"/>
          </a:xfrm>
        </p:grpSpPr>
        <p:grpSp>
          <p:nvGrpSpPr>
            <p:cNvPr id="4" name="îşľíḋè">
              <a:extLst>
                <a:ext uri="{FF2B5EF4-FFF2-40B4-BE49-F238E27FC236}">
                  <a16:creationId xmlns:a16="http://schemas.microsoft.com/office/drawing/2014/main" xmlns="" id="{E1D1B9E8-4C94-4C80-A5A2-7E7729E3787E}"/>
                </a:ext>
              </a:extLst>
            </p:cNvPr>
            <p:cNvGrpSpPr/>
            <p:nvPr/>
          </p:nvGrpSpPr>
          <p:grpSpPr>
            <a:xfrm>
              <a:off x="3791743" y="1531741"/>
              <a:ext cx="4711717" cy="4515244"/>
              <a:chOff x="3791743" y="1362956"/>
              <a:chExt cx="4711717" cy="4515244"/>
            </a:xfrm>
          </p:grpSpPr>
          <p:sp>
            <p:nvSpPr>
              <p:cNvPr id="17" name="iṡḷïḓè">
                <a:extLst>
                  <a:ext uri="{FF2B5EF4-FFF2-40B4-BE49-F238E27FC236}">
                    <a16:creationId xmlns:a16="http://schemas.microsoft.com/office/drawing/2014/main" xmlns="" id="{B7307F44-1BC2-4AD2-BA65-67695E52EC08}"/>
                  </a:ext>
                </a:extLst>
              </p:cNvPr>
              <p:cNvSpPr/>
              <p:nvPr/>
            </p:nvSpPr>
            <p:spPr bwMode="auto">
              <a:xfrm rot="10800000" flipH="1" flipV="1">
                <a:off x="7542721" y="1809824"/>
                <a:ext cx="748451" cy="748451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8" name="î$ļîďé">
                <a:extLst>
                  <a:ext uri="{FF2B5EF4-FFF2-40B4-BE49-F238E27FC236}">
                    <a16:creationId xmlns:a16="http://schemas.microsoft.com/office/drawing/2014/main" xmlns="" id="{E3E8B5E5-544C-4D03-BADB-F9C8E5B7DA9E}"/>
                  </a:ext>
                </a:extLst>
              </p:cNvPr>
              <p:cNvSpPr/>
              <p:nvPr/>
            </p:nvSpPr>
            <p:spPr bwMode="auto">
              <a:xfrm rot="10800000" flipV="1">
                <a:off x="3945178" y="2768900"/>
                <a:ext cx="748451" cy="748451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19" name="iS1ïḋè">
                <a:extLst>
                  <a:ext uri="{FF2B5EF4-FFF2-40B4-BE49-F238E27FC236}">
                    <a16:creationId xmlns:a16="http://schemas.microsoft.com/office/drawing/2014/main" xmlns="" id="{D53F7FAD-4C90-4900-8D33-37BA9FE06F02}"/>
                  </a:ext>
                </a:extLst>
              </p:cNvPr>
              <p:cNvSpPr/>
              <p:nvPr/>
            </p:nvSpPr>
            <p:spPr bwMode="auto">
              <a:xfrm rot="10800000" flipH="1" flipV="1">
                <a:off x="7542721" y="3727982"/>
                <a:ext cx="748451" cy="748451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grpSp>
            <p:nvGrpSpPr>
              <p:cNvPr id="20" name="ïṣļïḍè">
                <a:extLst>
                  <a:ext uri="{FF2B5EF4-FFF2-40B4-BE49-F238E27FC236}">
                    <a16:creationId xmlns:a16="http://schemas.microsoft.com/office/drawing/2014/main" xmlns="" id="{8C061D36-7CA6-43F0-90FC-8F66B404A856}"/>
                  </a:ext>
                </a:extLst>
              </p:cNvPr>
              <p:cNvGrpSpPr/>
              <p:nvPr/>
            </p:nvGrpSpPr>
            <p:grpSpPr>
              <a:xfrm>
                <a:off x="3791743" y="1628800"/>
                <a:ext cx="4711717" cy="3927916"/>
                <a:chOff x="3713177" y="1523944"/>
                <a:chExt cx="3555152" cy="3927916"/>
              </a:xfrm>
            </p:grpSpPr>
            <p:sp>
              <p:nvSpPr>
                <p:cNvPr id="26" name="ïṡļïdè">
                  <a:extLst>
                    <a:ext uri="{FF2B5EF4-FFF2-40B4-BE49-F238E27FC236}">
                      <a16:creationId xmlns:a16="http://schemas.microsoft.com/office/drawing/2014/main" xmlns="" id="{E7F63F7E-40AF-4C37-9B39-1D01E1E10B1F}"/>
                    </a:ext>
                  </a:extLst>
                </p:cNvPr>
                <p:cNvSpPr/>
                <p:nvPr/>
              </p:nvSpPr>
              <p:spPr bwMode="auto">
                <a:xfrm rot="16200000" flipV="1">
                  <a:off x="5826854" y="1135189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7" name="íṣḷîďè">
                  <a:extLst>
                    <a:ext uri="{FF2B5EF4-FFF2-40B4-BE49-F238E27FC236}">
                      <a16:creationId xmlns:a16="http://schemas.microsoft.com/office/drawing/2014/main" xmlns="" id="{7A0C75C9-CE80-4A57-BD26-235FD2794198}"/>
                    </a:ext>
                  </a:extLst>
                </p:cNvPr>
                <p:cNvSpPr/>
                <p:nvPr/>
              </p:nvSpPr>
              <p:spPr bwMode="auto">
                <a:xfrm rot="5400000" flipH="1" flipV="1">
                  <a:off x="4102959" y="2094264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8" name="iṧļiďé">
                  <a:extLst>
                    <a:ext uri="{FF2B5EF4-FFF2-40B4-BE49-F238E27FC236}">
                      <a16:creationId xmlns:a16="http://schemas.microsoft.com/office/drawing/2014/main" xmlns="" id="{CF38011F-32FF-43B6-8074-B83718D5968B}"/>
                    </a:ext>
                  </a:extLst>
                </p:cNvPr>
                <p:cNvSpPr/>
                <p:nvPr/>
              </p:nvSpPr>
              <p:spPr bwMode="auto">
                <a:xfrm rot="16200000" flipV="1">
                  <a:off x="5826854" y="3053347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  <p:sp>
              <p:nvSpPr>
                <p:cNvPr id="29" name="îśḻíḓe">
                  <a:extLst>
                    <a:ext uri="{FF2B5EF4-FFF2-40B4-BE49-F238E27FC236}">
                      <a16:creationId xmlns:a16="http://schemas.microsoft.com/office/drawing/2014/main" xmlns="" id="{242EB859-15E8-49B0-807B-81404F2AB80F}"/>
                    </a:ext>
                  </a:extLst>
                </p:cNvPr>
                <p:cNvSpPr/>
                <p:nvPr/>
              </p:nvSpPr>
              <p:spPr bwMode="auto">
                <a:xfrm rot="5400000" flipH="1" flipV="1">
                  <a:off x="4101932" y="4010385"/>
                  <a:ext cx="1052720" cy="1830230"/>
                </a:xfrm>
                <a:prstGeom prst="uturnArrow">
                  <a:avLst>
                    <a:gd name="adj1" fmla="val 4743"/>
                    <a:gd name="adj2" fmla="val 6771"/>
                    <a:gd name="adj3" fmla="val 10101"/>
                    <a:gd name="adj4" fmla="val 49922"/>
                    <a:gd name="adj5" fmla="val 100000"/>
                  </a:avLst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字魂105号-简雅黑" panose="00000500000000000000" pitchFamily="2" charset="-122"/>
                    <a:ea typeface="字魂105号-简雅黑" panose="00000500000000000000" pitchFamily="2" charset="-122"/>
                    <a:cs typeface="+mn-ea"/>
                    <a:sym typeface="字魂105号-简雅黑" panose="00000500000000000000" pitchFamily="2" charset="-122"/>
                  </a:endParaRPr>
                </a:p>
              </p:txBody>
            </p:sp>
          </p:grpSp>
          <p:sp>
            <p:nvSpPr>
              <p:cNvPr id="21" name="ïṡliḑe">
                <a:extLst>
                  <a:ext uri="{FF2B5EF4-FFF2-40B4-BE49-F238E27FC236}">
                    <a16:creationId xmlns:a16="http://schemas.microsoft.com/office/drawing/2014/main" xmlns="" id="{42D74FC0-B11B-4BBD-A245-DE8767DC2E44}"/>
                  </a:ext>
                </a:extLst>
              </p:cNvPr>
              <p:cNvSpPr/>
              <p:nvPr/>
            </p:nvSpPr>
            <p:spPr bwMode="auto">
              <a:xfrm rot="10800000" flipV="1">
                <a:off x="3944152" y="4685020"/>
                <a:ext cx="748451" cy="748451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ffectLst/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2" name="í$1ïḋè">
                <a:extLst>
                  <a:ext uri="{FF2B5EF4-FFF2-40B4-BE49-F238E27FC236}">
                    <a16:creationId xmlns:a16="http://schemas.microsoft.com/office/drawing/2014/main" xmlns="" id="{24E88488-BB80-40E4-89FF-7712B6B4F1DD}"/>
                  </a:ext>
                </a:extLst>
              </p:cNvPr>
              <p:cNvSpPr/>
              <p:nvPr/>
            </p:nvSpPr>
            <p:spPr>
              <a:xfrm>
                <a:off x="5289664" y="1362956"/>
                <a:ext cx="687102" cy="687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3" name="î$líḍe">
                <a:extLst>
                  <a:ext uri="{FF2B5EF4-FFF2-40B4-BE49-F238E27FC236}">
                    <a16:creationId xmlns:a16="http://schemas.microsoft.com/office/drawing/2014/main" xmlns="" id="{45C991FA-46A7-4593-A888-F139B0623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0047" y="1552298"/>
                <a:ext cx="306336" cy="308418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4" name="îşliḑe">
                <a:extLst>
                  <a:ext uri="{FF2B5EF4-FFF2-40B4-BE49-F238E27FC236}">
                    <a16:creationId xmlns:a16="http://schemas.microsoft.com/office/drawing/2014/main" xmlns="" id="{C1C5DAC4-4A57-42BB-8F91-A910B260CA5F}"/>
                  </a:ext>
                </a:extLst>
              </p:cNvPr>
              <p:cNvSpPr/>
              <p:nvPr/>
            </p:nvSpPr>
            <p:spPr>
              <a:xfrm>
                <a:off x="6292674" y="5191098"/>
                <a:ext cx="687102" cy="68710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  <p:sp>
            <p:nvSpPr>
              <p:cNvPr id="25" name="iş1îḍê">
                <a:extLst>
                  <a:ext uri="{FF2B5EF4-FFF2-40B4-BE49-F238E27FC236}">
                    <a16:creationId xmlns:a16="http://schemas.microsoft.com/office/drawing/2014/main" xmlns="" id="{EE365FCF-3FE0-41F8-8E75-B10BFC2FA2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5842" y="5381115"/>
                <a:ext cx="380766" cy="30706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endParaRPr>
              </a:p>
            </p:txBody>
          </p:sp>
        </p:grpSp>
        <p:sp>
          <p:nvSpPr>
            <p:cNvPr id="42" name="íṡḷîḋe">
              <a:extLst>
                <a:ext uri="{FF2B5EF4-FFF2-40B4-BE49-F238E27FC236}">
                  <a16:creationId xmlns:a16="http://schemas.microsoft.com/office/drawing/2014/main" xmlns="" id="{FCE5CF2A-7346-4B1F-B42B-BFD541310B3F}"/>
                </a:ext>
              </a:extLst>
            </p:cNvPr>
            <p:cNvSpPr/>
            <p:nvPr/>
          </p:nvSpPr>
          <p:spPr>
            <a:xfrm>
              <a:off x="7587132" y="2171657"/>
              <a:ext cx="674347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1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3" name="íṡḷîḋe">
              <a:extLst>
                <a:ext uri="{FF2B5EF4-FFF2-40B4-BE49-F238E27FC236}">
                  <a16:creationId xmlns:a16="http://schemas.microsoft.com/office/drawing/2014/main" xmlns="" id="{8EFD5C4C-5DAB-46B6-9138-94452D0B9466}"/>
                </a:ext>
              </a:extLst>
            </p:cNvPr>
            <p:cNvSpPr/>
            <p:nvPr/>
          </p:nvSpPr>
          <p:spPr>
            <a:xfrm>
              <a:off x="3966356" y="3127245"/>
              <a:ext cx="683281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2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4" name="íṡḷîḋe">
              <a:extLst>
                <a:ext uri="{FF2B5EF4-FFF2-40B4-BE49-F238E27FC236}">
                  <a16:creationId xmlns:a16="http://schemas.microsoft.com/office/drawing/2014/main" xmlns="" id="{BD56D822-C562-4665-BC65-D1E2259C8E0D}"/>
                </a:ext>
              </a:extLst>
            </p:cNvPr>
            <p:cNvSpPr/>
            <p:nvPr/>
          </p:nvSpPr>
          <p:spPr>
            <a:xfrm>
              <a:off x="3966357" y="5043365"/>
              <a:ext cx="683280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4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5" name="íṡḷîḋe">
              <a:extLst>
                <a:ext uri="{FF2B5EF4-FFF2-40B4-BE49-F238E27FC236}">
                  <a16:creationId xmlns:a16="http://schemas.microsoft.com/office/drawing/2014/main" xmlns="" id="{7F8ECBAC-F75B-401B-B6A5-3A8E367D887F}"/>
                </a:ext>
              </a:extLst>
            </p:cNvPr>
            <p:cNvSpPr/>
            <p:nvPr/>
          </p:nvSpPr>
          <p:spPr>
            <a:xfrm>
              <a:off x="7587132" y="4082678"/>
              <a:ext cx="651093" cy="3693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800" b="1" i="1" dirty="0" smtClean="0">
                  <a:solidFill>
                    <a:schemeClr val="bg1"/>
                  </a:solidFill>
                  <a:latin typeface="字魂105号-简雅黑" panose="00000500000000000000" pitchFamily="2" charset="-122"/>
                  <a:ea typeface="字魂105号-简雅黑" panose="00000500000000000000" pitchFamily="2" charset="-122"/>
                  <a:cs typeface="+mn-ea"/>
                  <a:sym typeface="字魂105号-简雅黑" panose="00000500000000000000" pitchFamily="2" charset="-122"/>
                </a:rPr>
                <a:t>3</a:t>
              </a:r>
              <a:endParaRPr lang="zh-CN" altLang="en-US" sz="1800" b="1" i="1" dirty="0">
                <a:solidFill>
                  <a:schemeClr val="bg1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6C9870B-40D0-43F5-94BB-F1811A18396E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2590BD66-2CE9-4D1B-8EA8-8F570B3050E3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F059E40B-7DFF-4B6D-8E97-D6D783E3F8BA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FD4CDEC-5A31-45E9-9980-AC6712D526F1}"/>
              </a:ext>
            </a:extLst>
          </p:cNvPr>
          <p:cNvSpPr txBox="1"/>
          <p:nvPr/>
        </p:nvSpPr>
        <p:spPr>
          <a:xfrm>
            <a:off x="1097416" y="33705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目录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47281559-8446-41FE-BE7A-6346C5695AB0}"/>
              </a:ext>
            </a:extLst>
          </p:cNvPr>
          <p:cNvSpPr txBox="1"/>
          <p:nvPr/>
        </p:nvSpPr>
        <p:spPr>
          <a:xfrm>
            <a:off x="1097416" y="850806"/>
            <a:ext cx="6611484" cy="2964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The user can demonstrate on a projector or computer</a:t>
            </a:r>
          </a:p>
        </p:txBody>
      </p:sp>
    </p:spTree>
    <p:extLst>
      <p:ext uri="{BB962C8B-B14F-4D97-AF65-F5344CB8AC3E}">
        <p14:creationId xmlns:p14="http://schemas.microsoft.com/office/powerpoint/2010/main" val="289424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5115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添加成员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550" y="921827"/>
            <a:ext cx="5923860" cy="2756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410" y="884999"/>
            <a:ext cx="5006774" cy="55859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5684" y="2159677"/>
            <a:ext cx="1452069" cy="116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5115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角色权限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18" y="1014219"/>
            <a:ext cx="4952501" cy="14098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018" y="2516414"/>
            <a:ext cx="4817127" cy="41038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1520" y="1047735"/>
            <a:ext cx="5678262" cy="3143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5132" y="1273015"/>
            <a:ext cx="5675444" cy="515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1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5282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新建项目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50" y="937309"/>
            <a:ext cx="5161223" cy="42223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7703" y="921827"/>
            <a:ext cx="4739702" cy="36957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69791" y="2100047"/>
            <a:ext cx="4806131" cy="26245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405" y="4831574"/>
            <a:ext cx="9939936" cy="209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7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44614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317" y="1256224"/>
            <a:ext cx="3433312" cy="38512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68085" y="1647645"/>
            <a:ext cx="267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631" y="921827"/>
            <a:ext cx="3960904" cy="301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2111" y="3673843"/>
            <a:ext cx="3950899" cy="311182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62111" y="4406859"/>
            <a:ext cx="431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0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6513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4.1GitLab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私服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配置受保护分支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6171" y="1033968"/>
            <a:ext cx="4014569" cy="254731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85382" y="2269550"/>
            <a:ext cx="1611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点击</a:t>
            </a:r>
            <a:r>
              <a:rPr lang="en-US" altLang="zh-CN" dirty="0" smtClean="0">
                <a:solidFill>
                  <a:srgbClr val="FF0000"/>
                </a:solidFill>
              </a:rPr>
              <a:t>Branch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740" y="1033968"/>
            <a:ext cx="3873260" cy="33601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20906" y="1664898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876" y="3769743"/>
            <a:ext cx="4156631" cy="27235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3054" y="3890513"/>
            <a:ext cx="4391938" cy="281581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449902" y="4037162"/>
            <a:ext cx="310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38491" y="4394103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827" y="1875544"/>
            <a:ext cx="4757460" cy="11945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0801" y="3458645"/>
            <a:ext cx="3497272" cy="304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71705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下载资源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765009" y="935640"/>
            <a:ext cx="5643982" cy="415694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6298256" y="935640"/>
            <a:ext cx="4507158" cy="3808793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5"/>
          <a:stretch>
            <a:fillRect/>
          </a:stretch>
        </p:blipFill>
        <p:spPr>
          <a:xfrm>
            <a:off x="765009" y="3631720"/>
            <a:ext cx="4543454" cy="322628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6"/>
          <a:stretch>
            <a:fillRect/>
          </a:stretch>
        </p:blipFill>
        <p:spPr>
          <a:xfrm>
            <a:off x="5654628" y="3657161"/>
            <a:ext cx="3488312" cy="337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9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717055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下载资源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1097416" y="875661"/>
            <a:ext cx="4488180" cy="46482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5585596" y="875661"/>
            <a:ext cx="4640580" cy="474726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5"/>
          <a:stretch>
            <a:fillRect/>
          </a:stretch>
        </p:blipFill>
        <p:spPr>
          <a:xfrm>
            <a:off x="1019778" y="2785694"/>
            <a:ext cx="4565817" cy="3839394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/>
          <a:stretch>
            <a:fillRect/>
          </a:stretch>
        </p:blipFill>
        <p:spPr>
          <a:xfrm>
            <a:off x="5514788" y="3551758"/>
            <a:ext cx="4172677" cy="334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9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72571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en-US" altLang="zh-CN" sz="3200" b="1" dirty="0" err="1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目录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9513" y="1167346"/>
            <a:ext cx="5036679" cy="53455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6192" y="935640"/>
            <a:ext cx="3574090" cy="23852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192" y="3320907"/>
            <a:ext cx="4669637" cy="331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05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6433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拉取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674" y="1270037"/>
            <a:ext cx="6102181" cy="40610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202" y="1058376"/>
            <a:ext cx="4503203" cy="29626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8202" y="4157559"/>
            <a:ext cx="5231033" cy="148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4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885" y="337052"/>
            <a:ext cx="4877306" cy="32515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2891" y="3588589"/>
            <a:ext cx="5454013" cy="305700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6516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334" y="1850362"/>
            <a:ext cx="5339551" cy="372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7C96ACF-F117-4510-9BF4-6DDB995C042C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79A1C2E1-AFAB-45D9-8FE1-D433B197A169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FD0A7F3B-0903-4A32-B364-560FB3F8BBB3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53D15E37-88CB-4690-B803-0DE45AB2EC87}"/>
              </a:ext>
            </a:extLst>
          </p:cNvPr>
          <p:cNvSpPr txBox="1"/>
          <p:nvPr/>
        </p:nvSpPr>
        <p:spPr>
          <a:xfrm>
            <a:off x="1097416" y="337052"/>
            <a:ext cx="24865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1.1Git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简介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173" y="1005266"/>
            <a:ext cx="8093141" cy="16384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173" y="2554619"/>
            <a:ext cx="2751058" cy="2933954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819748D-F22C-4391-9BA2-8C559ECAC0E2}"/>
              </a:ext>
            </a:extLst>
          </p:cNvPr>
          <p:cNvSpPr txBox="1"/>
          <p:nvPr/>
        </p:nvSpPr>
        <p:spPr>
          <a:xfrm>
            <a:off x="6040351" y="5608145"/>
            <a:ext cx="4121566" cy="2769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u="sng" dirty="0" err="1" smtClean="0">
                <a:hlinkClick r:id="rId5"/>
              </a:rPr>
              <a:t>Git</a:t>
            </a:r>
            <a:r>
              <a:rPr lang="zh-CN" altLang="en-US" sz="1200" u="sng" dirty="0" smtClean="0">
                <a:hlinkClick r:id="rId5"/>
              </a:rPr>
              <a:t>大全 </a:t>
            </a:r>
            <a:r>
              <a:rPr lang="en-US" altLang="zh-CN" sz="1200" u="sng" dirty="0" smtClean="0">
                <a:hlinkClick r:id="rId5"/>
              </a:rPr>
              <a:t>https</a:t>
            </a:r>
            <a:r>
              <a:rPr lang="en-US" altLang="zh-CN" sz="1200" u="sng" dirty="0">
                <a:hlinkClick r:id="rId5"/>
              </a:rPr>
              <a:t>://gitee.com/all-about-git</a:t>
            </a:r>
            <a:endParaRPr lang="zh-CN" altLang="zh-CN" sz="1200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2016" y="2643708"/>
            <a:ext cx="3208298" cy="29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3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6349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推送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941" y="1350030"/>
            <a:ext cx="5929766" cy="40665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0098" y="533848"/>
            <a:ext cx="3429297" cy="29263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513" y="3460182"/>
            <a:ext cx="4343136" cy="34333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4649" y="3656978"/>
            <a:ext cx="6245406" cy="293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6516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撤销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582" y="1136496"/>
            <a:ext cx="4658264" cy="3124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702" y="3242542"/>
            <a:ext cx="4440519" cy="32790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550" y="913733"/>
            <a:ext cx="4618120" cy="3124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0023" y="4038891"/>
            <a:ext cx="5692633" cy="26900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3442" y="14001"/>
            <a:ext cx="3039765" cy="12308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82744" y="1238837"/>
            <a:ext cx="2903472" cy="89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73372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切换分支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183" y="1412448"/>
            <a:ext cx="6852336" cy="375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7761" y="1515965"/>
            <a:ext cx="2530059" cy="15469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2519" y="3208737"/>
            <a:ext cx="3299746" cy="1729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2519" y="5494689"/>
            <a:ext cx="3124471" cy="12116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72519" y="4824071"/>
            <a:ext cx="2545301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1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799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新建本地分支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960" y="1611028"/>
            <a:ext cx="4054191" cy="54868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A5998D7-F74F-4119-AB57-3B25C74541D6}"/>
              </a:ext>
            </a:extLst>
          </p:cNvPr>
          <p:cNvSpPr txBox="1"/>
          <p:nvPr/>
        </p:nvSpPr>
        <p:spPr>
          <a:xfrm>
            <a:off x="1282147" y="1256224"/>
            <a:ext cx="4074389" cy="19868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合并通常在本地仓库使用：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创建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branch test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修改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分支代码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本地分支代码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commit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切换本地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开发分支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checkout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5.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合并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分支代码到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merge test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6.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提交本地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代码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commit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7.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送远程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   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push origin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8.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删除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branch –d test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147" y="3243116"/>
            <a:ext cx="5722923" cy="21742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5070" y="2189650"/>
            <a:ext cx="3841972" cy="264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5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842544" y="337052"/>
            <a:ext cx="6516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4.2IDE-Eclipse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常用操作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合并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52" y="3737600"/>
            <a:ext cx="6058425" cy="159271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A5998D7-F74F-4119-AB57-3B25C74541D6}"/>
              </a:ext>
            </a:extLst>
          </p:cNvPr>
          <p:cNvSpPr txBox="1"/>
          <p:nvPr/>
        </p:nvSpPr>
        <p:spPr>
          <a:xfrm>
            <a:off x="1074689" y="1515965"/>
            <a:ext cx="4074389" cy="19868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合并通常在本地仓库使用：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创建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branch test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修改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分支代码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本地分支代码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commit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切换本地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开发分支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checkout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5.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合并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分支代码到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merge test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6.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提交本地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代码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commit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7.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推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送远程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   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push origin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8.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删除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test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本地分支  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git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 branch –d test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809" y="2509410"/>
            <a:ext cx="6553768" cy="288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30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5035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4.3IDE-VSCode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常规操作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1" y="1147234"/>
            <a:ext cx="6662278" cy="49967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1859" y="999020"/>
            <a:ext cx="4849722" cy="41091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1859" y="5061651"/>
            <a:ext cx="4305673" cy="138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3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5035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4.3IDE-VSCode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常规操作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9395" y="1185415"/>
            <a:ext cx="4930567" cy="506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5" y="337052"/>
            <a:ext cx="4406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4.4Git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同步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416" y="972040"/>
            <a:ext cx="8321761" cy="28120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32" y="3618617"/>
            <a:ext cx="8147617" cy="2963337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A5998D7-F74F-4119-AB57-3B25C74541D6}"/>
              </a:ext>
            </a:extLst>
          </p:cNvPr>
          <p:cNvSpPr txBox="1"/>
          <p:nvPr/>
        </p:nvSpPr>
        <p:spPr>
          <a:xfrm>
            <a:off x="5821993" y="1908688"/>
            <a:ext cx="5868140" cy="13553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分支同步案例说明：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Project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标准有两个分支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和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master;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Dev: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开发分支，代码最新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Master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：主干支，稳定，每次发布版本后增加对应版本的标签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72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37031" y="348640"/>
            <a:ext cx="65966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4.4Git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分支同步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</a:t>
            </a:r>
            <a:r>
              <a:rPr lang="en-US" altLang="zh-CN" sz="3200" b="1" dirty="0" err="1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同步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master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A5998D7-F74F-4119-AB57-3B25C74541D6}"/>
              </a:ext>
            </a:extLst>
          </p:cNvPr>
          <p:cNvSpPr txBox="1"/>
          <p:nvPr/>
        </p:nvSpPr>
        <p:spPr>
          <a:xfrm>
            <a:off x="1402994" y="838146"/>
            <a:ext cx="8114189" cy="51334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分支同步案例说明：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同步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master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，在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master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新增标签并提交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1179512" y="1256223"/>
            <a:ext cx="6828146" cy="3353149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/>
          <a:stretch>
            <a:fillRect/>
          </a:stretch>
        </p:blipFill>
        <p:spPr>
          <a:xfrm>
            <a:off x="1179512" y="4355920"/>
            <a:ext cx="6046911" cy="250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C705FC7-BF95-4C8C-AB95-0CBD001EFF3F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3D23A641-C268-4213-85CE-2B78DBE24BF4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4" name="等腰三角形 53">
              <a:extLst>
                <a:ext uri="{FF2B5EF4-FFF2-40B4-BE49-F238E27FC236}">
                  <a16:creationId xmlns:a16="http://schemas.microsoft.com/office/drawing/2014/main" xmlns="" id="{62EA024D-9BF5-438A-8E6F-733E6B1D98E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77543E-2B38-49F8-9F85-D818D7B8CEE9}"/>
              </a:ext>
            </a:extLst>
          </p:cNvPr>
          <p:cNvSpPr txBox="1"/>
          <p:nvPr/>
        </p:nvSpPr>
        <p:spPr>
          <a:xfrm>
            <a:off x="1097416" y="337052"/>
            <a:ext cx="6676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4.4Git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分支同步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-bug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分支同步</a:t>
            </a:r>
            <a:r>
              <a:rPr lang="en-US" altLang="zh-CN" sz="3200" b="1" dirty="0" err="1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A5998D7-F74F-4119-AB57-3B25C74541D6}"/>
              </a:ext>
            </a:extLst>
          </p:cNvPr>
          <p:cNvSpPr txBox="1"/>
          <p:nvPr/>
        </p:nvSpPr>
        <p:spPr>
          <a:xfrm>
            <a:off x="6815579" y="3280654"/>
            <a:ext cx="5133765" cy="135537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基于标签创建分支，修改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BUG</a:t>
            </a: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提交标签分支，并推送到远程标签分支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3.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切换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开发分支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4.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更新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远程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分支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5.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更新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远程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标签分支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6.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推送</a:t>
            </a:r>
            <a:r>
              <a:rPr lang="en-US" altLang="zh-CN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dev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开发远程分支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7416" y="1151053"/>
            <a:ext cx="6096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基于一个标签创建分支：</a:t>
            </a:r>
          </a:p>
          <a:p>
            <a:pP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kern="0" dirty="0" err="1">
                <a:solidFill>
                  <a:srgbClr val="40485B"/>
                </a:solidFill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git</a:t>
            </a:r>
            <a:r>
              <a:rPr lang="en-US" altLang="zh-CN" kern="0" dirty="0">
                <a:solidFill>
                  <a:srgbClr val="40485B"/>
                </a:solidFill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 checkout -b [branch] [tag]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1097416" y="1828161"/>
            <a:ext cx="5274310" cy="16281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/>
          <a:stretch>
            <a:fillRect/>
          </a:stretch>
        </p:blipFill>
        <p:spPr>
          <a:xfrm>
            <a:off x="1266061" y="3715091"/>
            <a:ext cx="5274310" cy="28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1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70C6DA1-136B-4F5E-9572-D7836F1B9042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xmlns="" id="{5C377791-0689-4DE2-9B28-CF7DE32C94C8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:a16="http://schemas.microsoft.com/office/drawing/2014/main" xmlns="" id="{752BB680-3C4F-4577-B9F9-DB0A4D98FC80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DCD37073-E288-41BC-9F4D-6E1441D5CA9F}"/>
              </a:ext>
            </a:extLst>
          </p:cNvPr>
          <p:cNvSpPr txBox="1"/>
          <p:nvPr/>
        </p:nvSpPr>
        <p:spPr>
          <a:xfrm>
            <a:off x="1097416" y="337052"/>
            <a:ext cx="3637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1.2Git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与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SVN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区别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919" y="1852395"/>
            <a:ext cx="6856871" cy="29697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874" y="1645361"/>
            <a:ext cx="3497883" cy="35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4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9E077A-1639-4F16-866E-502DF842C5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91D78A6A-4C6A-4853-8212-EA8745F2D45C}"/>
              </a:ext>
            </a:extLst>
          </p:cNvPr>
          <p:cNvSpPr/>
          <p:nvPr/>
        </p:nvSpPr>
        <p:spPr>
          <a:xfrm>
            <a:off x="8046436" y="400050"/>
            <a:ext cx="6974954" cy="6457950"/>
          </a:xfrm>
          <a:prstGeom prst="triangl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35448292-CE64-418D-A477-737AAB6D6143}"/>
              </a:ext>
            </a:extLst>
          </p:cNvPr>
          <p:cNvSpPr/>
          <p:nvPr/>
        </p:nvSpPr>
        <p:spPr>
          <a:xfrm>
            <a:off x="9418100" y="2876550"/>
            <a:ext cx="4300193" cy="3981450"/>
          </a:xfrm>
          <a:prstGeom prst="triangl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A44B8C0-DB2B-4C7E-887B-378E8603C2E9}"/>
              </a:ext>
            </a:extLst>
          </p:cNvPr>
          <p:cNvGrpSpPr/>
          <p:nvPr/>
        </p:nvGrpSpPr>
        <p:grpSpPr>
          <a:xfrm>
            <a:off x="5505450" y="1305687"/>
            <a:ext cx="1181100" cy="1370076"/>
            <a:chOff x="5505450" y="1305687"/>
            <a:chExt cx="1181100" cy="1370076"/>
          </a:xfrm>
        </p:grpSpPr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xmlns="" id="{54E97B52-37EE-416A-AC1D-51B04CCCDBA5}"/>
                </a:ext>
              </a:extLst>
            </p:cNvPr>
            <p:cNvSpPr/>
            <p:nvPr/>
          </p:nvSpPr>
          <p:spPr>
            <a:xfrm rot="5400000">
              <a:off x="5410962" y="1400175"/>
              <a:ext cx="1370076" cy="1181100"/>
            </a:xfrm>
            <a:prstGeom prst="hexagon">
              <a:avLst/>
            </a:prstGeom>
            <a:noFill/>
            <a:ln w="38100">
              <a:gradFill flip="none" rotWithShape="1">
                <a:gsLst>
                  <a:gs pos="0">
                    <a:schemeClr val="accent1"/>
                  </a:gs>
                  <a:gs pos="81000">
                    <a:srgbClr val="298CC5">
                      <a:alpha val="34000"/>
                    </a:srgbClr>
                  </a:gs>
                  <a:gs pos="23000">
                    <a:srgbClr val="298CC5">
                      <a:alpha val="22000"/>
                    </a:srgb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11" name="椭圆 8">
              <a:extLst>
                <a:ext uri="{FF2B5EF4-FFF2-40B4-BE49-F238E27FC236}">
                  <a16:creationId xmlns:a16="http://schemas.microsoft.com/office/drawing/2014/main" xmlns="" id="{A4ADFDFD-5235-4F40-B9EB-B7745DBD826E}"/>
                </a:ext>
              </a:extLst>
            </p:cNvPr>
            <p:cNvSpPr/>
            <p:nvPr/>
          </p:nvSpPr>
          <p:spPr>
            <a:xfrm>
              <a:off x="5783580" y="1689852"/>
              <a:ext cx="624840" cy="60174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B1E5C3C-06FA-43F9-9F49-65F0128AB845}"/>
              </a:ext>
            </a:extLst>
          </p:cNvPr>
          <p:cNvSpPr txBox="1"/>
          <p:nvPr/>
        </p:nvSpPr>
        <p:spPr>
          <a:xfrm>
            <a:off x="3455695" y="3532216"/>
            <a:ext cx="52806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演示完毕 感谢观看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433EDBA-8DB0-44D7-8B0B-FB1A2820732F}"/>
              </a:ext>
            </a:extLst>
          </p:cNvPr>
          <p:cNvSpPr txBox="1"/>
          <p:nvPr/>
        </p:nvSpPr>
        <p:spPr>
          <a:xfrm>
            <a:off x="4572988" y="2936123"/>
            <a:ext cx="30460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gradFill flip="none" rotWithShape="1">
                  <a:gsLst>
                    <a:gs pos="0">
                      <a:schemeClr val="accent1"/>
                    </a:gs>
                    <a:gs pos="99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BUSINESS PLAN</a:t>
            </a:r>
            <a:endParaRPr lang="zh-CN" altLang="en-US" sz="3200" dirty="0">
              <a:gradFill flip="none" rotWithShape="1">
                <a:gsLst>
                  <a:gs pos="0">
                    <a:schemeClr val="accent1"/>
                  </a:gs>
                  <a:gs pos="99000">
                    <a:schemeClr val="accent1">
                      <a:lumMod val="40000"/>
                      <a:lumOff val="60000"/>
                    </a:schemeClr>
                  </a:gs>
                </a:gsLst>
                <a:lin ang="5400000" scaled="1"/>
                <a:tileRect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6D9926D-81BA-480B-B4C8-9371105C967A}"/>
              </a:ext>
            </a:extLst>
          </p:cNvPr>
          <p:cNvCxnSpPr>
            <a:cxnSpLocks/>
          </p:cNvCxnSpPr>
          <p:nvPr/>
        </p:nvCxnSpPr>
        <p:spPr>
          <a:xfrm flipH="1">
            <a:off x="835679" y="4423790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E97C8A0-E32C-494B-9D64-004B97D8617A}"/>
              </a:ext>
            </a:extLst>
          </p:cNvPr>
          <p:cNvCxnSpPr>
            <a:cxnSpLocks/>
          </p:cNvCxnSpPr>
          <p:nvPr/>
        </p:nvCxnSpPr>
        <p:spPr>
          <a:xfrm flipH="1">
            <a:off x="9418100" y="91960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等腰三角形 22">
            <a:extLst>
              <a:ext uri="{FF2B5EF4-FFF2-40B4-BE49-F238E27FC236}">
                <a16:creationId xmlns:a16="http://schemas.microsoft.com/office/drawing/2014/main" xmlns="" id="{08ACFCA3-F25A-4486-8BC6-13E6824D617A}"/>
              </a:ext>
            </a:extLst>
          </p:cNvPr>
          <p:cNvSpPr/>
          <p:nvPr/>
        </p:nvSpPr>
        <p:spPr>
          <a:xfrm flipV="1">
            <a:off x="-3897975" y="0"/>
            <a:ext cx="6974954" cy="6457950"/>
          </a:xfrm>
          <a:prstGeom prst="triangl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4187BC7-425C-4D58-B405-DCC2FDC9A1F6}"/>
              </a:ext>
            </a:extLst>
          </p:cNvPr>
          <p:cNvCxnSpPr>
            <a:cxnSpLocks/>
          </p:cNvCxnSpPr>
          <p:nvPr/>
        </p:nvCxnSpPr>
        <p:spPr>
          <a:xfrm flipH="1">
            <a:off x="2136189" y="255625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F495B6C-9629-418E-A5F7-CF5BD554DEAC}"/>
              </a:ext>
            </a:extLst>
          </p:cNvPr>
          <p:cNvCxnSpPr>
            <a:cxnSpLocks/>
          </p:cNvCxnSpPr>
          <p:nvPr/>
        </p:nvCxnSpPr>
        <p:spPr>
          <a:xfrm flipH="1">
            <a:off x="7894829" y="4889456"/>
            <a:ext cx="948374" cy="1756157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E191089-8988-44E4-8C73-07D1FFFD95BF}"/>
              </a:ext>
            </a:extLst>
          </p:cNvPr>
          <p:cNvSpPr txBox="1"/>
          <p:nvPr/>
        </p:nvSpPr>
        <p:spPr>
          <a:xfrm>
            <a:off x="3794714" y="4537527"/>
            <a:ext cx="4612686" cy="5069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5324E56C-6428-4D49-8DD7-4217D15B5557}"/>
              </a:ext>
            </a:extLst>
          </p:cNvPr>
          <p:cNvSpPr/>
          <p:nvPr/>
        </p:nvSpPr>
        <p:spPr>
          <a:xfrm flipV="1">
            <a:off x="406400" y="0"/>
            <a:ext cx="3515050" cy="3254504"/>
          </a:xfrm>
          <a:prstGeom prst="triangle">
            <a:avLst/>
          </a:prstGeom>
          <a:solidFill>
            <a:schemeClr val="accent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07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animBg="1"/>
      <p:bldP spid="10" grpId="0"/>
      <p:bldP spid="13" grpId="0"/>
      <p:bldP spid="23" grpId="0" animBg="1"/>
      <p:bldP spid="21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62F0C9F-620B-408E-BC74-D472D96D1FB2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xmlns="" id="{94D0C245-F9B9-4062-86AA-A200316BEFA8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27" name="等腰三角形 26">
              <a:extLst>
                <a:ext uri="{FF2B5EF4-FFF2-40B4-BE49-F238E27FC236}">
                  <a16:creationId xmlns:a16="http://schemas.microsoft.com/office/drawing/2014/main" xmlns="" id="{EC05FC46-368A-434D-B005-824962313CD7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B2C3DBC-A6B1-4189-8338-2D763316E29A}"/>
              </a:ext>
            </a:extLst>
          </p:cNvPr>
          <p:cNvSpPr txBox="1"/>
          <p:nvPr/>
        </p:nvSpPr>
        <p:spPr>
          <a:xfrm>
            <a:off x="1097416" y="337052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1.3Git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工作流程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777" y="2437365"/>
            <a:ext cx="4214225" cy="21109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207" y="996025"/>
            <a:ext cx="4803873" cy="569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9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6561A62E-1BC5-406B-ADF3-D50190824D3E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xmlns="" id="{BA0882A2-AE06-4D95-93B7-AA84B27F5DEB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xmlns="" id="{CA861085-689F-42AD-893A-37CE2C3E9E75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8EC2EBC-0988-4167-AF02-57DCFC87CEEA}"/>
              </a:ext>
            </a:extLst>
          </p:cNvPr>
          <p:cNvSpPr txBox="1"/>
          <p:nvPr/>
        </p:nvSpPr>
        <p:spPr>
          <a:xfrm>
            <a:off x="1097416" y="337052"/>
            <a:ext cx="64267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1.4</a:t>
            </a:r>
            <a:r>
              <a:rPr lang="en-US" altLang="zh-CN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</a:rPr>
              <a:t>Git 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</a:rPr>
              <a:t>工作区、暂存区和版本库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179" y="1256224"/>
            <a:ext cx="7879763" cy="1981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347" y="3237596"/>
            <a:ext cx="5837426" cy="31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7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5899CD9-B466-4848-BF5A-D1D09EE1DDDC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xmlns="" id="{1EE9551B-3F94-4555-B4F7-AE08E15CC5EE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2" name="等腰三角形 41">
              <a:extLst>
                <a:ext uri="{FF2B5EF4-FFF2-40B4-BE49-F238E27FC236}">
                  <a16:creationId xmlns:a16="http://schemas.microsoft.com/office/drawing/2014/main" xmlns="" id="{577D2DBE-36AE-4203-8C29-76BF957D5C46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6D0B95E-CD7F-4951-A9A6-B8EE9987F318}"/>
              </a:ext>
            </a:extLst>
          </p:cNvPr>
          <p:cNvSpPr txBox="1"/>
          <p:nvPr/>
        </p:nvSpPr>
        <p:spPr>
          <a:xfrm>
            <a:off x="1097416" y="337052"/>
            <a:ext cx="3307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2.1Git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常规</a:t>
            </a:r>
            <a:r>
              <a:rPr lang="zh-CN" altLang="en-US" sz="3200" b="1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操作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909" y="1256224"/>
            <a:ext cx="9299951" cy="461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9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6C9870B-40D0-43F5-94BB-F1811A18396E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xmlns="" id="{2590BD66-2CE9-4D1B-8EA8-8F570B3050E3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xmlns="" id="{F059E40B-7DFF-4B6D-8E97-D6D783E3F8BA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FD4CDEC-5A31-45E9-9980-AC6712D526F1}"/>
              </a:ext>
            </a:extLst>
          </p:cNvPr>
          <p:cNvSpPr txBox="1"/>
          <p:nvPr/>
        </p:nvSpPr>
        <p:spPr>
          <a:xfrm>
            <a:off x="1097416" y="337052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2.2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常用命令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-1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829" y="1515965"/>
            <a:ext cx="3505504" cy="21642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3971" y="3614388"/>
            <a:ext cx="4633362" cy="25834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7333" y="1441889"/>
            <a:ext cx="4035074" cy="475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9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89428E97-ECFD-4364-96CF-23657FC72308}"/>
              </a:ext>
            </a:extLst>
          </p:cNvPr>
          <p:cNvGrpSpPr/>
          <p:nvPr/>
        </p:nvGrpSpPr>
        <p:grpSpPr>
          <a:xfrm>
            <a:off x="-820912" y="2655"/>
            <a:ext cx="2000425" cy="1513310"/>
            <a:chOff x="-3897975" y="0"/>
            <a:chExt cx="8536678" cy="6457950"/>
          </a:xfrm>
        </p:grpSpPr>
        <p:sp>
          <p:nvSpPr>
            <p:cNvPr id="84" name="等腰三角形 83">
              <a:extLst>
                <a:ext uri="{FF2B5EF4-FFF2-40B4-BE49-F238E27FC236}">
                  <a16:creationId xmlns:a16="http://schemas.microsoft.com/office/drawing/2014/main" xmlns="" id="{ECA790E0-07DC-4C0F-8030-0F77F3D1BB42}"/>
                </a:ext>
              </a:extLst>
            </p:cNvPr>
            <p:cNvSpPr/>
            <p:nvPr/>
          </p:nvSpPr>
          <p:spPr>
            <a:xfrm flipV="1">
              <a:off x="-3897975" y="0"/>
              <a:ext cx="6974956" cy="6457950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xmlns="" id="{15197742-9595-4E99-8EEA-DBB3ABD084CE}"/>
                </a:ext>
              </a:extLst>
            </p:cNvPr>
            <p:cNvSpPr/>
            <p:nvPr/>
          </p:nvSpPr>
          <p:spPr>
            <a:xfrm flipV="1">
              <a:off x="338510" y="0"/>
              <a:ext cx="4300193" cy="398145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2053EF8A-FA09-452E-8E1D-352CA92384AF}"/>
              </a:ext>
            </a:extLst>
          </p:cNvPr>
          <p:cNvSpPr txBox="1"/>
          <p:nvPr/>
        </p:nvSpPr>
        <p:spPr>
          <a:xfrm>
            <a:off x="1097416" y="337052"/>
            <a:ext cx="3060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2.3</a:t>
            </a:r>
            <a:r>
              <a:rPr lang="zh-CN" altLang="en-US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常用命令</a:t>
            </a:r>
            <a:r>
              <a:rPr lang="en-US" altLang="zh-CN" sz="3200" b="1" dirty="0" smtClean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字魂105号-简雅黑" panose="00000500000000000000" pitchFamily="2" charset="-122"/>
                <a:ea typeface="字魂105号-简雅黑" panose="00000500000000000000" pitchFamily="2" charset="-122"/>
                <a:cs typeface="+mn-ea"/>
                <a:sym typeface="字魂105号-简雅黑" panose="00000500000000000000" pitchFamily="2" charset="-122"/>
              </a:rPr>
              <a:t>-2</a:t>
            </a:r>
            <a:endParaRPr lang="zh-CN" altLang="en-US" sz="3200" b="1" dirty="0"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latin typeface="字魂105号-简雅黑" panose="00000500000000000000" pitchFamily="2" charset="-122"/>
              <a:ea typeface="字魂105号-简雅黑" panose="00000500000000000000" pitchFamily="2" charset="-122"/>
              <a:cs typeface="+mn-ea"/>
              <a:sym typeface="字魂105号-简雅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11" y="1330421"/>
            <a:ext cx="4259949" cy="4122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660" y="1256224"/>
            <a:ext cx="4038950" cy="48772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2902" y="1646678"/>
            <a:ext cx="3894157" cy="349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7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0F5C4A19-0E92-4366-8D6B-B7DBA55EAD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D:\ppt\第11批\640732"/>
  <p:tag name="ISPRING_FIRST_PUBLISH" val="1"/>
</p:tagLst>
</file>

<file path=ppt/theme/theme1.xml><?xml version="1.0" encoding="utf-8"?>
<a:theme xmlns:a="http://schemas.openxmlformats.org/drawingml/2006/main" name="包图主题2">
  <a:themeElements>
    <a:clrScheme name="自定义 39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8CC5"/>
      </a:accent1>
      <a:accent2>
        <a:srgbClr val="06141C"/>
      </a:accent2>
      <a:accent3>
        <a:srgbClr val="298CC5"/>
      </a:accent3>
      <a:accent4>
        <a:srgbClr val="06141C"/>
      </a:accent4>
      <a:accent5>
        <a:srgbClr val="298CC5"/>
      </a:accent5>
      <a:accent6>
        <a:srgbClr val="06141C"/>
      </a:accent6>
      <a:hlink>
        <a:srgbClr val="298CC5"/>
      </a:hlink>
      <a:folHlink>
        <a:srgbClr val="06141C"/>
      </a:folHlink>
    </a:clrScheme>
    <a:fontScheme name="xcghfdkq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4705</TotalTime>
  <Words>783</Words>
  <Application>Microsoft Office PowerPoint</Application>
  <PresentationFormat>宽屏</PresentationFormat>
  <Paragraphs>163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宋体</vt:lpstr>
      <vt:lpstr>字魂105号-简雅黑</vt:lpstr>
      <vt:lpstr>字魂59号-创粗黑</vt:lpstr>
      <vt:lpstr>Arial</vt:lpstr>
      <vt:lpstr>Calibri</vt:lpstr>
      <vt:lpstr>Consolas</vt:lpstr>
      <vt:lpstr>Times New Roman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tulip</cp:lastModifiedBy>
  <cp:revision>311</cp:revision>
  <dcterms:created xsi:type="dcterms:W3CDTF">2017-08-18T03:02:00Z</dcterms:created>
  <dcterms:modified xsi:type="dcterms:W3CDTF">2021-05-20T09:02:49Z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